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59" r:id="rId6"/>
    <p:sldId id="262" r:id="rId7"/>
    <p:sldId id="265" r:id="rId8"/>
    <p:sldId id="267" r:id="rId9"/>
    <p:sldId id="268" r:id="rId10"/>
    <p:sldId id="264" r:id="rId11"/>
    <p:sldId id="269" r:id="rId12"/>
  </p:sldIdLst>
  <p:sldSz cx="14630400" cy="8229600"/>
  <p:notesSz cx="8229600" cy="14630400"/>
  <p:embeddedFontLst>
    <p:embeddedFont>
      <p:font typeface="Prata" panose="020B0604020202020204" charset="0"/>
      <p:regular r:id="rId14"/>
    </p:embeddedFont>
    <p:embeddedFont>
      <p:font typeface="Raleway" pitchFamily="2" charset="0"/>
      <p:regular r:id="rId15"/>
      <p:bold r:id="rId16"/>
    </p:embeddedFont>
    <p:embeddedFont>
      <p:font typeface="Raleway Bold" pitchFamily="2" charset="0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E782"/>
    <a:srgbClr val="B2A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68" autoAdjust="0"/>
    <p:restoredTop sz="94610"/>
  </p:normalViewPr>
  <p:slideViewPr>
    <p:cSldViewPr snapToGrid="0" snapToObjects="1">
      <p:cViewPr>
        <p:scale>
          <a:sx n="66" d="100"/>
          <a:sy n="66" d="100"/>
        </p:scale>
        <p:origin x="1020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9840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A3A806E6-5896-03F2-DB8E-265E6EC2494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Understanding APIs: A Comprehensive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Hello everyone! This presentation provides a comprehensive overview of APIs, their types, how they work, and their importance in today's world of interconnected systems. Let's dive into the fascinating world of APIs.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4730751" y="7096363"/>
            <a:ext cx="361946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F2E782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- Ida Gaurav (24010101637)</a:t>
            </a:r>
            <a:endParaRPr lang="en-US" sz="2200" dirty="0">
              <a:solidFill>
                <a:srgbClr val="F2E78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176FA424-5941-4E92-ADED-26049C89DA7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5706"/>
            <a:ext cx="62980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API Security Essentials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93464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303973" y="19346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Authentication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425065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OAuth, JWT to verify user identity and prevent unauthorized access.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4070" y="3014782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644253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Authorization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3505200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Role-based Access Control to ensure proper user permissions for specific actions.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457819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984415" y="44578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Encryption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4948238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HTTPS ensures secure communication and protects sensitive data.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900857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2324695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Input Validation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391275"/>
            <a:ext cx="602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Protects against injection attacks and other vulnerabilities.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DF597A7B-5D4E-442D-42D1-1C43F85A4B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Text 0"/>
          <p:cNvSpPr/>
          <p:nvPr/>
        </p:nvSpPr>
        <p:spPr>
          <a:xfrm>
            <a:off x="5768995" y="3774318"/>
            <a:ext cx="30924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Thank You!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29432E83-03A5-5BD4-2488-59BF95F418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is an API?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 API is a set of rules and specifications that allow different software applications to communicate with each other.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Purpose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APIs act as intermediaries, enabling integration between systems, allowing them to share data and functionality.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426EB2B1-7446-67D1-4C8B-AB8994ADE9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7" name="Shape 1">
            <a:extLst>
              <a:ext uri="{FF2B5EF4-FFF2-40B4-BE49-F238E27FC236}">
                <a16:creationId xmlns:a16="http://schemas.microsoft.com/office/drawing/2014/main" id="{C4FCCD63-CA78-3145-D4EB-00A40BB88547}"/>
              </a:ext>
            </a:extLst>
          </p:cNvPr>
          <p:cNvSpPr/>
          <p:nvPr/>
        </p:nvSpPr>
        <p:spPr>
          <a:xfrm>
            <a:off x="6280188" y="6177437"/>
            <a:ext cx="7556421" cy="1241346"/>
          </a:xfrm>
          <a:prstGeom prst="roundRect">
            <a:avLst>
              <a:gd name="adj" fmla="val 16710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8" name="Shape 1">
            <a:extLst>
              <a:ext uri="{FF2B5EF4-FFF2-40B4-BE49-F238E27FC236}">
                <a16:creationId xmlns:a16="http://schemas.microsoft.com/office/drawing/2014/main" id="{C280819E-72EC-37C3-FF40-63763AF39A2F}"/>
              </a:ext>
            </a:extLst>
          </p:cNvPr>
          <p:cNvSpPr/>
          <p:nvPr/>
        </p:nvSpPr>
        <p:spPr>
          <a:xfrm>
            <a:off x="6280189" y="4720708"/>
            <a:ext cx="7556421" cy="1241346"/>
          </a:xfrm>
          <a:prstGeom prst="roundRect">
            <a:avLst>
              <a:gd name="adj" fmla="val 16710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6" name="Shape 1">
            <a:extLst>
              <a:ext uri="{FF2B5EF4-FFF2-40B4-BE49-F238E27FC236}">
                <a16:creationId xmlns:a16="http://schemas.microsoft.com/office/drawing/2014/main" id="{83CBBF03-9BB2-996E-5F8C-7AE949E48B78}"/>
              </a:ext>
            </a:extLst>
          </p:cNvPr>
          <p:cNvSpPr/>
          <p:nvPr/>
        </p:nvSpPr>
        <p:spPr>
          <a:xfrm>
            <a:off x="6280189" y="3263979"/>
            <a:ext cx="7556421" cy="1241346"/>
          </a:xfrm>
          <a:prstGeom prst="roundRect">
            <a:avLst>
              <a:gd name="adj" fmla="val 16710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0697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Types of APIs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80190" y="1807250"/>
            <a:ext cx="7556421" cy="1241346"/>
          </a:xfrm>
          <a:prstGeom prst="roundRect">
            <a:avLst>
              <a:gd name="adj" fmla="val 16710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6495574" y="2022634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Open APIs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95574" y="2488406"/>
            <a:ext cx="712565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Publicly available for external developers to access and use.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495574" y="347936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Internal APIs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495574" y="3945136"/>
            <a:ext cx="712565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Used within an organization, not exposed to the outside world.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6495574" y="493609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Partner APIs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95574" y="5401866"/>
            <a:ext cx="712565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Shared with specific partners or external entities for collaboration.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6495574" y="639282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Composite APIs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495574" y="6858595"/>
            <a:ext cx="712565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Combine multiple APIs into a single interface for streamlined access.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6" grpId="0" animBg="1"/>
      <p:bldP spid="4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3BA1B200-2D33-B63F-1000-01BA6056DCC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ext 0"/>
          <p:cNvSpPr/>
          <p:nvPr/>
        </p:nvSpPr>
        <p:spPr>
          <a:xfrm>
            <a:off x="793790" y="1251347"/>
            <a:ext cx="105060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Common HTTP Methods Used in APIs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3886" y="2413754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36489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811429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Retrieves data from the API.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4919" y="2413754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897523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POST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3811429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Sends data to the API to create new resources.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5834" y="2413754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358438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PUT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3811429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Updates existing data within the API.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44403" y="5217676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3667006" y="6124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PATCH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3024188" y="6615351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Partially updates existing data.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05436" y="5217676"/>
            <a:ext cx="680442" cy="68044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8128040" y="6124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DELETE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7485221" y="6615351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Removes data from the API.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0" grpId="0" animBg="1"/>
      <p:bldP spid="11" grpId="0" animBg="1"/>
      <p:bldP spid="13" grpId="0" animBg="1"/>
      <p:bldP spid="14" grpId="0" animBg="1"/>
      <p:bldP spid="1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2BF04FAB-5C01-1D7D-858C-8CB0720ABE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ext 0"/>
          <p:cNvSpPr/>
          <p:nvPr/>
        </p:nvSpPr>
        <p:spPr>
          <a:xfrm>
            <a:off x="793790" y="2256473"/>
            <a:ext cx="91475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REST and SOAP: Key Differences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13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Lightweight, uses HTTP methods like GET, POST, PUT, DELETE.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Stateless communication, typically returns JSON or XML data.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SOAP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13371"/>
            <a:ext cx="6244709" cy="725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Heavier, relies on XML for communication.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3729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Supports strict security and messaging protocols for robust data exchange.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E5AB7ADD-3700-62FA-9B86-408968169DE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ext 0"/>
          <p:cNvSpPr/>
          <p:nvPr/>
        </p:nvSpPr>
        <p:spPr>
          <a:xfrm>
            <a:off x="793790" y="2256473"/>
            <a:ext cx="96958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Understanding RESTful API Design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RESTful APIs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13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Based on REST principles, emphasizing simplicity, scalability, and stateless communication.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113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 of standard HTTP methods like GET, POST, PUT, DELETE.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Resource-based URLs and uniform interfaces for consistent data access.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9FB9F450-1F0A-7FFB-E21B-BB954C6F8C1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ext 0"/>
          <p:cNvSpPr/>
          <p:nvPr/>
        </p:nvSpPr>
        <p:spPr>
          <a:xfrm>
            <a:off x="793790" y="2619375"/>
            <a:ext cx="89956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Understanding API Rate Limiting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Rate Limiting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Controls the number of API requests that a client can make in a given time frame.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It's Important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Prevents abuse and ensures fair usage of APIs.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Protects against DDoS attacks and other malicious activity.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400EB6AC-7054-CFE8-567E-1C668A5BD02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759" y="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6" name="Shape 1">
            <a:extLst>
              <a:ext uri="{FF2B5EF4-FFF2-40B4-BE49-F238E27FC236}">
                <a16:creationId xmlns:a16="http://schemas.microsoft.com/office/drawing/2014/main" id="{B7CAD5A1-59D4-139D-DA5E-B54DBF761205}"/>
              </a:ext>
            </a:extLst>
          </p:cNvPr>
          <p:cNvSpPr/>
          <p:nvPr/>
        </p:nvSpPr>
        <p:spPr>
          <a:xfrm>
            <a:off x="5216962" y="3795831"/>
            <a:ext cx="4196358" cy="2758559"/>
          </a:xfrm>
          <a:prstGeom prst="roundRect">
            <a:avLst>
              <a:gd name="adj" fmla="val 1497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">
            <a:extLst>
              <a:ext uri="{FF2B5EF4-FFF2-40B4-BE49-F238E27FC236}">
                <a16:creationId xmlns:a16="http://schemas.microsoft.com/office/drawing/2014/main" id="{EAFEADAB-3F97-5ECA-7E52-5A32D7CF53CF}"/>
              </a:ext>
            </a:extLst>
          </p:cNvPr>
          <p:cNvSpPr/>
          <p:nvPr/>
        </p:nvSpPr>
        <p:spPr>
          <a:xfrm>
            <a:off x="9640133" y="3795832"/>
            <a:ext cx="4196358" cy="2758559"/>
          </a:xfrm>
          <a:prstGeom prst="roundRect">
            <a:avLst>
              <a:gd name="adj" fmla="val 1497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1"/>
          <p:cNvSpPr/>
          <p:nvPr/>
        </p:nvSpPr>
        <p:spPr>
          <a:xfrm>
            <a:off x="793790" y="3795832"/>
            <a:ext cx="4196358" cy="2758559"/>
          </a:xfrm>
          <a:prstGeom prst="roundRect">
            <a:avLst>
              <a:gd name="adj" fmla="val 1497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0604" y="40226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Authentication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513065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Ensuring only authorized clients can access the API, typically through methods like API keys or OAuth.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443776" y="40226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Rate Limiting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4513065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Implementing mechanisms to prevent excessive requests from overloading the API server, safeguarding performance and stability.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866948" y="40226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Error Codes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4513065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Utilizing standard HTTP error codes to inform clients about issues and provide troubleshooting information.</a:t>
            </a:r>
            <a:endParaRPr lang="en-US" sz="1750" dirty="0"/>
          </a:p>
        </p:txBody>
      </p:sp>
      <p:sp>
        <p:nvSpPr>
          <p:cNvPr id="3" name="Text 0"/>
          <p:cNvSpPr/>
          <p:nvPr/>
        </p:nvSpPr>
        <p:spPr>
          <a:xfrm>
            <a:off x="793790" y="2491739"/>
            <a:ext cx="83163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API Security &amp; Error Handling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4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ack and gold marble with gold veins&#10;&#10;AI-generated content may be incorrect.">
            <a:extLst>
              <a:ext uri="{FF2B5EF4-FFF2-40B4-BE49-F238E27FC236}">
                <a16:creationId xmlns:a16="http://schemas.microsoft.com/office/drawing/2014/main" id="{4F6CBDAF-7FCA-0A11-E983-76E5E121EC6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30"/>
            <a:ext cx="14630400" cy="82003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ext 0"/>
          <p:cNvSpPr/>
          <p:nvPr/>
        </p:nvSpPr>
        <p:spPr>
          <a:xfrm>
            <a:off x="793790" y="2585323"/>
            <a:ext cx="97616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API Documentation &amp; Optimization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634264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428053"/>
            <a:ext cx="41471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Documentation Best Practices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918472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Creating comprehensive, clear, and user-friendly documentation using tools like Swagger/OpenAPI.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363426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4428053"/>
            <a:ext cx="36461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Performance Optimization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4918472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Optimizing database queries, using caching, implementing pagination, and compressing responses.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497</Words>
  <Application>Microsoft Office PowerPoint</Application>
  <PresentationFormat>Custom</PresentationFormat>
  <Paragraphs>80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Raleway Bold</vt:lpstr>
      <vt:lpstr>Raleway</vt:lpstr>
      <vt:lpstr>Arial</vt:lpstr>
      <vt:lpstr>Prata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Gaurav Ida</cp:lastModifiedBy>
  <cp:revision>2</cp:revision>
  <dcterms:created xsi:type="dcterms:W3CDTF">2025-02-20T15:41:13Z</dcterms:created>
  <dcterms:modified xsi:type="dcterms:W3CDTF">2025-02-20T17:40:13Z</dcterms:modified>
</cp:coreProperties>
</file>